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275" r:id="rId3"/>
    <p:sldId id="274" r:id="rId4"/>
    <p:sldId id="273" r:id="rId5"/>
    <p:sldId id="282" r:id="rId6"/>
    <p:sldId id="298" r:id="rId7"/>
    <p:sldId id="301" r:id="rId8"/>
    <p:sldId id="302" r:id="rId9"/>
    <p:sldId id="303" r:id="rId10"/>
    <p:sldId id="304" r:id="rId11"/>
    <p:sldId id="305" r:id="rId12"/>
    <p:sldId id="306" r:id="rId13"/>
    <p:sldId id="318" r:id="rId14"/>
    <p:sldId id="319" r:id="rId15"/>
    <p:sldId id="326" r:id="rId16"/>
    <p:sldId id="278" r:id="rId17"/>
    <p:sldId id="299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27" r:id="rId55"/>
    <p:sldId id="364" r:id="rId56"/>
    <p:sldId id="365" r:id="rId57"/>
    <p:sldId id="366" r:id="rId58"/>
    <p:sldId id="368" r:id="rId59"/>
    <p:sldId id="367" r:id="rId60"/>
    <p:sldId id="262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EB5B7"/>
    <a:srgbClr val="006600"/>
    <a:srgbClr val="996633"/>
    <a:srgbClr val="9A7200"/>
    <a:srgbClr val="CC99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BE4F5-6709-4148-8FB8-B18C47FDFD4B}" v="1581" dt="2023-11-02T04:45:41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47" autoAdjust="0"/>
    <p:restoredTop sz="95165" autoAdjust="0"/>
  </p:normalViewPr>
  <p:slideViewPr>
    <p:cSldViewPr>
      <p:cViewPr varScale="1">
        <p:scale>
          <a:sx n="82" d="100"/>
          <a:sy n="82" d="100"/>
        </p:scale>
        <p:origin x="107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55495-8837-4B60-B61B-A3B8D2D9AF31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C199-C101-471B-ABB5-9C7443F8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4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1C199-C101-471B-ABB5-9C7443F8F4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2716CEC-4EB7-4AF5-B8B4-13A4AA74F1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A8B1175-CAAE-4DE1-9BCE-EE12E15485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4EFCFD27-3C59-440E-9355-8E61DE9E9F6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8A37AE1-76EA-4F7C-89AE-6531C0C56B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E348B9C2-253F-43BD-BBE7-0B49698116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15EAB53-327E-4220-A7C8-79A6407182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2BBF-5276-4192-BA57-B0752687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C078B-EB7B-44AD-A4C2-B8DC31D9B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7DE7E-9122-41D3-A66E-3CDCBCE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65EA4-62DF-493C-B19B-64550981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01BB-D36E-4AE2-BE8A-E50EB27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B4A5476-CA43-47FE-BA67-73FA2851AF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91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C4325-1A15-4599-B036-9FA60518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1800" y="1447800"/>
            <a:ext cx="2057400" cy="4876800"/>
          </a:xfrm>
        </p:spPr>
        <p:txBody>
          <a:bodyPr vert="eaVert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199C-8BFD-4358-9055-518928EAE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6019800" cy="4876800"/>
          </a:xfrm>
        </p:spPr>
        <p:txBody>
          <a:bodyPr vert="eaVert"/>
          <a:lstStyle>
            <a:lvl1pPr algn="just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E68E-040F-4912-9B7B-725CFB7D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9E95-5F5B-4E87-9B2F-A9A7095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FE7F3-EC17-415F-863D-DF17690E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DC5CE5-D93D-42E1-A365-D1BB034BB8A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FED8-62E4-44F9-8635-073E7D21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F88E-6176-40DB-A4F0-5F9D10D1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7C81-1B47-4037-B98B-75A1F401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4BD4-42E2-497A-AD54-B10928A4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80A8-4B04-4A76-AD9D-D3373B2C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4F63AB-74FF-4D4D-9C96-7E67E70BF8F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51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E863-2F38-493E-AC5F-35F839AB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 anchorCtr="0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EE57-4E33-4768-BDE6-1E42E78CC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7056-25E1-4B67-85BD-73087B72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0AFD-04FE-4D58-8BBC-B3312F47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AEAA-EABC-4389-89FD-1194EAE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F88ED3-DC84-4DB0-B233-29AE8689A1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0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3C47-6B83-4D40-8FFA-423CDED8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E053-7F00-4D26-A49E-468074BDA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BA0AC-734F-47AA-97FD-4DA7FEF91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11179-6CFA-425B-9D7F-2BE02065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626E-637B-499E-9E2C-ACC64C09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7475E-6A5C-42A5-8A22-58443942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D79D017-4D2B-4917-98EC-EFDC1350D1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39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F325-80E3-4F90-BD69-5037DB9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C193B-2F0E-4826-9109-B6307A9C0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24B64-B380-470F-9CDE-73C0D43F6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0F4E0-0F61-4F55-8A7A-765984DF7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C38B-8A04-4272-A3E6-393D95555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373DA-5867-4829-AD43-C6FCC79A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764FC-FDFA-416E-997C-F691587D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741E6-72FD-4F69-97E8-CAC734DC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F7F60C-663B-45B5-8BAA-0CD5F56CC8F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1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B71A-EE87-467A-AD67-4ECCFB0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EB2EF-2DBC-41CB-8232-B6E49BCB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83847-6C7C-4715-98B9-D40636DA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5148-3F8F-464B-A3E1-5F680B4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9BD403-5F74-427A-8423-78614D45D9C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2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D4DB3-3677-453C-AD63-255313C4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578C-2E20-4473-943A-093C5C31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81F5-37CC-4FFE-98C1-BDE69E13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445B6F-8FF7-4085-BE97-4B03885D15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27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611-3704-4861-BD88-F503F43F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447800"/>
            <a:ext cx="2949575" cy="1295400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25AB-F178-4E56-A78A-D3E5D8B2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1447800"/>
            <a:ext cx="4629150" cy="4413250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3404-B5CD-41A1-BD0C-CEB1CDB87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03B3B-2157-4986-A6D1-D21E38C8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20C0-253D-4EFB-8A0E-096A4FC7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8D71A-2EC3-4B1C-AE98-CEF4BA88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A644C7-8C57-4BC2-BD31-5EE7CB8540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87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A99F-9EE0-4942-BCEE-A1E732C0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523999"/>
            <a:ext cx="2949575" cy="1209675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8B66-2785-4358-A99C-30D13EE9A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1524000"/>
            <a:ext cx="4629150" cy="4337050"/>
          </a:xfrm>
        </p:spPr>
        <p:txBody>
          <a:bodyPr/>
          <a:lstStyle>
            <a:lvl1pPr marL="0" indent="0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E7B7-693B-436C-ACFB-D578D6C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676D-A17F-46ED-B322-996E92CC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8B656-A461-4B3F-8ECD-A1C58EEC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5B36D-F955-462B-899C-F46A6F9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64E658-6E24-430E-B2BE-9BADE50134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65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1405D41-0CC5-41DF-A29F-0509945FC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07D3DA-2B85-42CC-8062-8B65F6758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07E20C1-4C65-4624-AA2D-747E84F1D3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6370B7-BED3-4B38-A932-BD0A5880CB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8F6441-6898-4A31-A185-8673B9B54A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06FFC55-A7E0-43C6-B48A-D297196E04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rgbClr val="99663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#hinh5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CDA1651-B184-4C83-9729-35D701BE49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403914"/>
            <a:ext cx="8077200" cy="1470025"/>
          </a:xfrm>
        </p:spPr>
        <p:txBody>
          <a:bodyPr/>
          <a:lstStyle/>
          <a:p>
            <a:pPr indent="-635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 tài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MÔ HÌNH­­ MÁY HỌC ĐỂ DỰ ĐOÁN SỐ LƯỢNG XE ĐẠP ĐƯỢC THUÊ	</a:t>
            </a:r>
            <a:b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A436C-B2A4-4BFF-A7C4-5317FF3161B0}"/>
              </a:ext>
            </a:extLst>
          </p:cNvPr>
          <p:cNvSpPr/>
          <p:nvPr/>
        </p:nvSpPr>
        <p:spPr>
          <a:xfrm>
            <a:off x="3288078" y="152400"/>
            <a:ext cx="346280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 Ứng Dụng</a:t>
            </a:r>
          </a:p>
          <a:p>
            <a:pPr algn="ctr"/>
            <a:r>
              <a:rPr lang="en-US" sz="2600" b="1" cap="none" spc="0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nhóm: 6 (H01)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38002-47BD-4195-B9ED-0F0FAD6E50BB}"/>
              </a:ext>
            </a:extLst>
          </p:cNvPr>
          <p:cNvSpPr txBox="1"/>
          <p:nvPr/>
        </p:nvSpPr>
        <p:spPr>
          <a:xfrm>
            <a:off x="370196" y="5912963"/>
            <a:ext cx="4794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Hậu Giang,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04 năm 2024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18CBD-A296-4781-82B4-2336213D9A5F}"/>
              </a:ext>
            </a:extLst>
          </p:cNvPr>
          <p:cNvSpPr txBox="1"/>
          <p:nvPr/>
        </p:nvSpPr>
        <p:spPr>
          <a:xfrm>
            <a:off x="6400800" y="4186460"/>
            <a:ext cx="26151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hiện: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Hồng Tuấn Phát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Lê Thị Tiến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Quốc Việt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Trương Huỳnh Tú Như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2B28B-8B49-6640-C94C-A13EA78F210D}"/>
              </a:ext>
            </a:extLst>
          </p:cNvPr>
          <p:cNvSpPr txBox="1"/>
          <p:nvPr/>
        </p:nvSpPr>
        <p:spPr>
          <a:xfrm>
            <a:off x="370196" y="5406618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Huỳnh Gia Khương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8470-08D4-49B5-A006-BC29071A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BA938-159D-4ED4-B440-CFAE46D8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CEC071-4A1B-40EE-A18F-42856B86E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35091"/>
            <a:ext cx="3962400" cy="419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7F389-447C-4448-8834-65D9D86DB970}"/>
              </a:ext>
            </a:extLst>
          </p:cNvPr>
          <p:cNvSpPr txBox="1"/>
          <p:nvPr/>
        </p:nvSpPr>
        <p:spPr>
          <a:xfrm>
            <a:off x="2133600" y="6026119"/>
            <a:ext cx="53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931E-594D-4B0C-B070-E2F84319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3051-BA59-4D32-9860-B02C77A0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63214-3C6C-4CB9-A95C-396522A5199F}"/>
              </a:ext>
            </a:extLst>
          </p:cNvPr>
          <p:cNvSpPr txBox="1"/>
          <p:nvPr/>
        </p:nvSpPr>
        <p:spPr>
          <a:xfrm>
            <a:off x="2514600" y="57348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554B265-6E22-D199-CE85-F76BC258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924800" cy="38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ADB0-B761-4B4B-A402-63EA8D09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19A-42FF-48CD-ABC7-B2C013DD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29B8B-ED99-45E5-BEC6-CB3D919C35DA}"/>
              </a:ext>
            </a:extLst>
          </p:cNvPr>
          <p:cNvSpPr txBox="1"/>
          <p:nvPr/>
        </p:nvSpPr>
        <p:spPr>
          <a:xfrm>
            <a:off x="2971800" y="5771299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/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A29CA9D-BA45-232D-4526-B48788D2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8" y="1503972"/>
            <a:ext cx="7147244" cy="40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4D6A-9CE9-48DA-8283-E3F6BD98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4D06-38E1-46B9-81A2-CE3708E2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F674-DC01-42AE-9DF6-DF1B4EB04217}"/>
              </a:ext>
            </a:extLst>
          </p:cNvPr>
          <p:cNvSpPr txBox="1"/>
          <p:nvPr/>
        </p:nvSpPr>
        <p:spPr>
          <a:xfrm>
            <a:off x="1771891" y="5943600"/>
            <a:ext cx="601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C27B7-9D58-477C-904A-083D9DA9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38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3190-D156-461B-8ABE-7409BF52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BA8EA-7A78-4692-8FF1-62F917CA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EF897-006B-4B50-AFEB-40F3D110A7F4}"/>
              </a:ext>
            </a:extLst>
          </p:cNvPr>
          <p:cNvSpPr txBox="1"/>
          <p:nvPr/>
        </p:nvSpPr>
        <p:spPr>
          <a:xfrm>
            <a:off x="1600200" y="6041509"/>
            <a:ext cx="5943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9B93-18CE-4602-8630-CF35704E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899636"/>
            <a:ext cx="8001000" cy="4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68A1-8B72-40D3-AF6C-92AE962F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D144B-2D88-4111-B167-688C57BD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1B69-8EA0-4725-95EA-07D1CDF9752C}"/>
              </a:ext>
            </a:extLst>
          </p:cNvPr>
          <p:cNvSpPr txBox="1"/>
          <p:nvPr/>
        </p:nvSpPr>
        <p:spPr>
          <a:xfrm>
            <a:off x="533400" y="2218444"/>
            <a:ext cx="8077200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hương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3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8448A5-9BEA-7132-7F52-F574BCEA027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9966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/>
              <a:t>4. Cấu hình máy tính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BAD8-4153-AE81-A47F-DED2B12F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pPr/>
              <a:t>15</a:t>
            </a:fld>
            <a:endParaRPr lang="en-US" alt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F9D511-FDE7-447A-8876-D6FC3717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98600"/>
              </p:ext>
            </p:extLst>
          </p:nvPr>
        </p:nvGraphicFramePr>
        <p:xfrm>
          <a:off x="1371600" y="2133600"/>
          <a:ext cx="6934200" cy="3863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591">
                  <a:extLst>
                    <a:ext uri="{9D8B030D-6E8A-4147-A177-3AD203B41FA5}">
                      <a16:colId xmlns:a16="http://schemas.microsoft.com/office/drawing/2014/main" val="1319366666"/>
                    </a:ext>
                  </a:extLst>
                </a:gridCol>
                <a:gridCol w="4457609">
                  <a:extLst>
                    <a:ext uri="{9D8B030D-6E8A-4147-A177-3AD203B41FA5}">
                      <a16:colId xmlns:a16="http://schemas.microsoft.com/office/drawing/2014/main" val="3396952069"/>
                    </a:ext>
                  </a:extLst>
                </a:gridCol>
              </a:tblGrid>
              <a:tr h="1289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i3-8145U 2.10Ghz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277089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475373"/>
                  </a:ext>
                </a:extLst>
              </a:tr>
              <a:tr h="8716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 512GB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1407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UHD Graphics 620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06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7DF7-368D-4ACE-83B8-3159BDE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76903-358B-427C-BED1-FE55F1E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13FC7-6363-4EF9-8C0C-482E72B71D2B}"/>
              </a:ext>
            </a:extLst>
          </p:cNvPr>
          <p:cNvSpPr txBox="1"/>
          <p:nvPr/>
        </p:nvSpPr>
        <p:spPr>
          <a:xfrm>
            <a:off x="228600" y="1981200"/>
            <a:ext cx="8534400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bước huấn luyện đầu tiên: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1: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 tất cả thư viện cần thiết.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28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0016F-19D4-4F97-AF5C-4FD24A836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3124200"/>
            <a:ext cx="4876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F09-71E5-4164-927B-16DC5397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B0F2-014D-42AB-9811-0976EE273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2: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 file BikeSharingDemand.csv và in ra các thông tin cần thiết.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C417B-837F-42D1-81CA-8B195FC5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0BFE9-8C4D-426C-A8C9-4CA76262D2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2581" y="2971800"/>
            <a:ext cx="5938838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8F46-AD5A-4772-9224-FB3F9EDB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8D936-CA30-452E-A3BB-EBC3A784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3: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6E7A7-DAAE-4DC9-9A8C-07715941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6F382-EB7D-4A1C-9138-406FA67B4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62" y="2743200"/>
            <a:ext cx="5857875" cy="30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9E-5AB5-445E-97C6-C531888C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5AE-D6FC-4889-BCCD-79F7715F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512445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/>
              <a:t>Mô tả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2. Ý nghĩa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3. Phân tích dữ liệu và lựa chọn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4. Cấu hình máy tính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5. Huấn luyện và kết quả thực nghiệm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6. Đánh giá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7. Kết luận và hướng phát triển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8D285-67C5-62B3-1DEB-9174DB59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1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1482-47DE-4668-9C70-59BE9BCD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6120F-92F1-47DC-819D-9BC5E94D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train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 1/3.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1E44C-2FC0-47AC-B4E0-ABE20414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55C5A-410C-42F3-8F34-FFCC58E9B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4481" y="2819400"/>
            <a:ext cx="6015038" cy="34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DDC0-4D57-4C0D-A306-E891AF01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CB64-E71B-4E4C-821B-57605F1B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34BB-EAC2-4C4B-8FB6-98390EC1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A93-EA72-4603-A5C6-FF8DB600E4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743" y="2622231"/>
            <a:ext cx="6386513" cy="3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3BE1-1D04-46E8-B13E-10C83DD9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12111-56EF-4614-BCD8-5411146B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1B8A-2B60-4C1C-B5C2-2C63C1C6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CBCC8-E6ED-4F80-B737-572034DB77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2438400"/>
            <a:ext cx="6729413" cy="2944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C76BF-1334-4A74-88B6-163BDD87AF9D}"/>
              </a:ext>
            </a:extLst>
          </p:cNvPr>
          <p:cNvSpPr txBox="1"/>
          <p:nvPr/>
        </p:nvSpPr>
        <p:spPr>
          <a:xfrm>
            <a:off x="1714499" y="5566221"/>
            <a:ext cx="6019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D6CA-A0AB-4CD9-B4F7-C05C9347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A072-1123-4991-878E-576F8F09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76E8C-0603-484C-B412-E228EB8D26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658" y="1828800"/>
            <a:ext cx="7234684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1FEC9-9415-4757-8D39-28467CBFE7C1}"/>
              </a:ext>
            </a:extLst>
          </p:cNvPr>
          <p:cNvSpPr txBox="1"/>
          <p:nvPr/>
        </p:nvSpPr>
        <p:spPr>
          <a:xfrm>
            <a:off x="1409700" y="2871340"/>
            <a:ext cx="632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algn="ctr">
              <a:spcAft>
                <a:spcPts val="1000"/>
              </a:spcAft>
              <a:tabLst>
                <a:tab pos="571500" algn="l"/>
              </a:tabLs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A1087-90A0-4E6B-9279-5095173E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3" y="3350309"/>
            <a:ext cx="8021294" cy="1260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1E99B-1D80-41A2-8C42-E0E93AF743EA}"/>
              </a:ext>
            </a:extLst>
          </p:cNvPr>
          <p:cNvSpPr txBox="1"/>
          <p:nvPr/>
        </p:nvSpPr>
        <p:spPr>
          <a:xfrm>
            <a:off x="2514600" y="467604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F6176A-5F16-4BAB-AF94-7B4A206A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5243752"/>
            <a:ext cx="4114800" cy="862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EEC83D-6719-4E2D-9F54-F2812D58D83F}"/>
              </a:ext>
            </a:extLst>
          </p:cNvPr>
          <p:cNvSpPr txBox="1"/>
          <p:nvPr/>
        </p:nvSpPr>
        <p:spPr>
          <a:xfrm>
            <a:off x="1509401" y="6106532"/>
            <a:ext cx="6296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5CFF-FA4A-4E1F-B1E9-23538584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E9E03-8F33-459D-83C1-22BFF3DA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165BA-D615-4CC9-8EBD-817E71A4AE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91" y="1676400"/>
            <a:ext cx="6791720" cy="4373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6ACE6-529B-4748-BE30-C86B74DFC4B9}"/>
              </a:ext>
            </a:extLst>
          </p:cNvPr>
          <p:cNvSpPr txBox="1"/>
          <p:nvPr/>
        </p:nvSpPr>
        <p:spPr>
          <a:xfrm>
            <a:off x="2419351" y="611256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19EE-C343-447F-A168-9FD03417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3E8BD-BFFC-4746-91A4-8A2C66D7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E04DF0-82EA-4B31-8A21-6B1F22DB79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552576"/>
            <a:ext cx="5706091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6E85D-D09A-40CD-99D5-876B531EC9C6}"/>
              </a:ext>
            </a:extLst>
          </p:cNvPr>
          <p:cNvSpPr txBox="1"/>
          <p:nvPr/>
        </p:nvSpPr>
        <p:spPr>
          <a:xfrm>
            <a:off x="1904999" y="2622521"/>
            <a:ext cx="5867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3C73-995A-4323-BF45-8BFDCE49DC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3109914"/>
            <a:ext cx="5867401" cy="3043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706B6-D0F7-4341-A3DF-FA1B834A7B89}"/>
              </a:ext>
            </a:extLst>
          </p:cNvPr>
          <p:cNvSpPr txBox="1"/>
          <p:nvPr/>
        </p:nvSpPr>
        <p:spPr>
          <a:xfrm>
            <a:off x="2447926" y="6151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BFFA-A4E3-4383-AF87-B84267F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1D14-6C5F-4BD4-969F-01929E90B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712444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ABFAD-3F62-4585-996A-3DA84A8E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DF14C-E07A-4277-8FBC-AA7E35B65A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7" y="2386316"/>
            <a:ext cx="6491288" cy="2869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6F386-0358-407E-8841-4455CB954456}"/>
              </a:ext>
            </a:extLst>
          </p:cNvPr>
          <p:cNvSpPr txBox="1"/>
          <p:nvPr/>
        </p:nvSpPr>
        <p:spPr>
          <a:xfrm>
            <a:off x="1447800" y="5429425"/>
            <a:ext cx="667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1C63-7291-458F-B960-AB0CD45A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3CF1-BC48-4543-9C47-534B993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51908-8436-46E8-A5A9-6CC90B5891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47" y="1981200"/>
            <a:ext cx="7672906" cy="94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FB5A9-79AE-437A-8D53-577ECCFDC719}"/>
              </a:ext>
            </a:extLst>
          </p:cNvPr>
          <p:cNvSpPr txBox="1"/>
          <p:nvPr/>
        </p:nvSpPr>
        <p:spPr>
          <a:xfrm>
            <a:off x="1828800" y="2925763"/>
            <a:ext cx="594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AB8A8-5A4D-422B-9D19-E231AE27BF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0" y="3379973"/>
            <a:ext cx="7391400" cy="1373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85EEB-D8D4-4529-B107-D9DCD3574B5E}"/>
              </a:ext>
            </a:extLst>
          </p:cNvPr>
          <p:cNvSpPr txBox="1"/>
          <p:nvPr/>
        </p:nvSpPr>
        <p:spPr>
          <a:xfrm>
            <a:off x="2362200" y="47836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B2EFC-6F3F-4F51-953E-E3871FB0B8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62300" y="5263497"/>
            <a:ext cx="2819400" cy="962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FDEF3-CE36-4366-A3FA-0B916FA08950}"/>
              </a:ext>
            </a:extLst>
          </p:cNvPr>
          <p:cNvSpPr txBox="1"/>
          <p:nvPr/>
        </p:nvSpPr>
        <p:spPr>
          <a:xfrm>
            <a:off x="1524000" y="6181725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89B3-8383-4370-AC9A-69185F2C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29950-4AB4-4936-8591-D49319A7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F4336-A0CF-4A74-BAD6-1A2447D40A2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76400"/>
            <a:ext cx="6782747" cy="4286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ADE46-BC4D-48DC-9E0D-55E0024B8E82}"/>
              </a:ext>
            </a:extLst>
          </p:cNvPr>
          <p:cNvSpPr txBox="1"/>
          <p:nvPr/>
        </p:nvSpPr>
        <p:spPr>
          <a:xfrm>
            <a:off x="2590800" y="596324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923E-F91B-4353-947F-4960C68E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C05B-A1AA-4F40-ADD6-C1C500B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792F9-0F3A-4B21-9AE6-9661BBC122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764" y="1552545"/>
            <a:ext cx="5767533" cy="754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9A004-6D7B-4186-8CBD-6323FB0EBD91}"/>
              </a:ext>
            </a:extLst>
          </p:cNvPr>
          <p:cNvSpPr txBox="1"/>
          <p:nvPr/>
        </p:nvSpPr>
        <p:spPr>
          <a:xfrm>
            <a:off x="1876425" y="2307434"/>
            <a:ext cx="556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 Regression với nghi thức K-fold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B2BDD-162C-4656-BA47-8FD3C9D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7544"/>
            <a:ext cx="6572250" cy="3424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47362-FB08-4BED-8885-B030B36D0599}"/>
              </a:ext>
            </a:extLst>
          </p:cNvPr>
          <p:cNvSpPr txBox="1"/>
          <p:nvPr/>
        </p:nvSpPr>
        <p:spPr>
          <a:xfrm>
            <a:off x="2371725" y="61324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3C1-9DE4-4786-B616-A0DC8866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1. Mô tả dữ liệu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2AFEC-857E-A32B-8A50-7968DA55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33562"/>
            <a:ext cx="8153400" cy="43926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</a:t>
            </a:r>
            <a:r>
              <a:rPr lang="en-US" sz="2000"/>
              <a:t> </a:t>
            </a:r>
            <a:r>
              <a:rPr lang="en-US" sz="2000" err="1"/>
              <a:t>thập</a:t>
            </a:r>
            <a:r>
              <a:rPr lang="en-US" sz="2000"/>
              <a:t> </a:t>
            </a:r>
            <a:r>
              <a:rPr lang="en-US" sz="2000" err="1"/>
              <a:t>từ</a:t>
            </a:r>
            <a:r>
              <a:rPr lang="en-US" sz="2000"/>
              <a:t> Kaggle,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những</a:t>
            </a:r>
            <a:r>
              <a:rPr lang="en-US" sz="2000"/>
              <a:t> </a:t>
            </a:r>
            <a:r>
              <a:rPr lang="en-US" sz="2000" err="1"/>
              <a:t>cuộc</a:t>
            </a:r>
            <a:r>
              <a:rPr lang="en-US" sz="2000"/>
              <a:t> </a:t>
            </a:r>
            <a:r>
              <a:rPr lang="en-US" sz="2000" err="1"/>
              <a:t>thi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Kaggle </a:t>
            </a:r>
            <a:r>
              <a:rPr lang="en-US" sz="2000" err="1"/>
              <a:t>diễn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</a:t>
            </a:r>
            <a:r>
              <a:rPr lang="en-US" sz="2000" err="1"/>
              <a:t>năm</a:t>
            </a:r>
            <a:r>
              <a:rPr lang="en-US" sz="2000"/>
              <a:t> 2015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câu</a:t>
            </a:r>
            <a:r>
              <a:rPr lang="en-US" sz="2000"/>
              <a:t> </a:t>
            </a:r>
            <a:r>
              <a:rPr lang="en-US" sz="2000" err="1"/>
              <a:t>hỏi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đặt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: </a:t>
            </a:r>
            <a:r>
              <a:rPr lang="en-US" sz="2000" err="1"/>
              <a:t>Dựa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data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hãng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ở Washington D.C,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tham</a:t>
            </a:r>
            <a:r>
              <a:rPr lang="en-US" sz="2000"/>
              <a:t> </a:t>
            </a:r>
            <a:r>
              <a:rPr lang="en-US" sz="2000" err="1"/>
              <a:t>gia</a:t>
            </a:r>
            <a:r>
              <a:rPr lang="en-US" sz="2000"/>
              <a:t> </a:t>
            </a:r>
            <a:r>
              <a:rPr lang="en-US" sz="2000" err="1"/>
              <a:t>cần</a:t>
            </a:r>
            <a:r>
              <a:rPr lang="en-US" sz="2000"/>
              <a:t> </a:t>
            </a:r>
            <a:r>
              <a:rPr lang="en-US" sz="2000" err="1"/>
              <a:t>phải</a:t>
            </a:r>
            <a:r>
              <a:rPr lang="en-US" sz="2000"/>
              <a:t> </a:t>
            </a:r>
            <a:r>
              <a:rPr lang="en-US" sz="2000" err="1"/>
              <a:t>dự</a:t>
            </a:r>
            <a:r>
              <a:rPr lang="en-US" sz="2000"/>
              <a:t> </a:t>
            </a: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số</a:t>
            </a:r>
            <a:r>
              <a:rPr lang="en-US" sz="2000"/>
              <a:t> </a:t>
            </a:r>
            <a:r>
              <a:rPr lang="en-US" sz="2000" err="1"/>
              <a:t>lượng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</a:t>
            </a:r>
            <a:r>
              <a:rPr lang="en-US" sz="2000" err="1"/>
              <a:t>sẽ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000">
              <a:solidFill>
                <a:schemeClr val="accent6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E2CA-1B58-A2EB-AAEB-DE4BE616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3747-782D-F3E6-E9C5-6B72D8F2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90555"/>
            <a:ext cx="8153400" cy="1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678-D62E-4971-A9D2-79A2EA06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CD18-D8B0-44EC-A309-1FC06CFFA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68718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15B76-92FF-4572-8FF2-8F8ACFB6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3D451-9A35-4429-AE5C-BD69518FFA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6115050" cy="321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80254-C334-450C-9F9F-24D8432BA7E0}"/>
              </a:ext>
            </a:extLst>
          </p:cNvPr>
          <p:cNvSpPr txBox="1"/>
          <p:nvPr/>
        </p:nvSpPr>
        <p:spPr>
          <a:xfrm>
            <a:off x="1885950" y="5729268"/>
            <a:ext cx="6362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29-52DE-4950-9E85-C981C252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4279-6BAA-4015-AA25-1E1EE242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D807F-65E7-486C-BC80-8E4CD0739D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73" y="1733490"/>
            <a:ext cx="7577653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EB7C4-C51E-4CE8-AEF2-0E1F2DB39B69}"/>
              </a:ext>
            </a:extLst>
          </p:cNvPr>
          <p:cNvSpPr txBox="1"/>
          <p:nvPr/>
        </p:nvSpPr>
        <p:spPr>
          <a:xfrm>
            <a:off x="2133600" y="2552036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9A687-7739-4402-B578-1D916BDA77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1599" y="3037998"/>
            <a:ext cx="7086600" cy="166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1BCE4-CD31-4E3A-B870-3F01822BDEC4}"/>
              </a:ext>
            </a:extLst>
          </p:cNvPr>
          <p:cNvSpPr txBox="1"/>
          <p:nvPr/>
        </p:nvSpPr>
        <p:spPr>
          <a:xfrm>
            <a:off x="1729273" y="4700533"/>
            <a:ext cx="579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5741E-8CBA-49A1-9CCD-01DAB61C21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5241666"/>
            <a:ext cx="2714625" cy="84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054C6-8E35-4413-8B1B-8982A6080989}"/>
              </a:ext>
            </a:extLst>
          </p:cNvPr>
          <p:cNvSpPr txBox="1"/>
          <p:nvPr/>
        </p:nvSpPr>
        <p:spPr>
          <a:xfrm>
            <a:off x="967273" y="6103084"/>
            <a:ext cx="7315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</a:p>
        </p:txBody>
      </p:sp>
    </p:spTree>
    <p:extLst>
      <p:ext uri="{BB962C8B-B14F-4D97-AF65-F5344CB8AC3E}">
        <p14:creationId xmlns:p14="http://schemas.microsoft.com/office/powerpoint/2010/main" val="1816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935C-685E-4F06-B2C6-D5C05182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3C767-7B6F-4D63-8D3F-979ECA4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3E3F2-FAE7-40B2-AC4A-C50EAE69F3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65" y="1905000"/>
            <a:ext cx="6753070" cy="392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953D-0882-457F-AD10-9A384653C245}"/>
              </a:ext>
            </a:extLst>
          </p:cNvPr>
          <p:cNvSpPr txBox="1"/>
          <p:nvPr/>
        </p:nvSpPr>
        <p:spPr>
          <a:xfrm>
            <a:off x="2466976" y="585684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A2BC-E3DD-400A-BAE4-8D93187C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8A62-799C-41D2-AA2F-9CB3B363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09132-2B77-4233-B0E8-78CF6ECDF0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5113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86F18-46D1-4D17-A6C8-0D6C0E50E4DC}"/>
              </a:ext>
            </a:extLst>
          </p:cNvPr>
          <p:cNvSpPr txBox="1"/>
          <p:nvPr/>
        </p:nvSpPr>
        <p:spPr>
          <a:xfrm>
            <a:off x="2567504" y="6175315"/>
            <a:ext cx="5204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089B-DF31-4C57-BB02-5CDCB349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F427C-D415-41F0-972A-EE4DD53F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8CBDF-FCB4-4E75-95D0-52513644EC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16" y="1533367"/>
            <a:ext cx="5634356" cy="764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B9AE8-E983-482B-A023-BCBF8BBE733F}"/>
              </a:ext>
            </a:extLst>
          </p:cNvPr>
          <p:cNvSpPr txBox="1"/>
          <p:nvPr/>
        </p:nvSpPr>
        <p:spPr>
          <a:xfrm>
            <a:off x="2057400" y="2306318"/>
            <a:ext cx="647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834D9-B410-4E8C-A172-0B137FCF36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180" y="2752749"/>
            <a:ext cx="5992495" cy="317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9B494-5C08-4129-B5D2-A3E7365BBC37}"/>
              </a:ext>
            </a:extLst>
          </p:cNvPr>
          <p:cNvSpPr txBox="1"/>
          <p:nvPr/>
        </p:nvSpPr>
        <p:spPr>
          <a:xfrm>
            <a:off x="2667000" y="60261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91EC-250A-48EE-8B24-997742FF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8FE-D7DC-44D7-9018-67EF0212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FC043-1DF8-4490-B66C-ECFEFB66C7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9778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0BEC0-0E0F-4BBD-AC8B-254A8C09B0B0}"/>
              </a:ext>
            </a:extLst>
          </p:cNvPr>
          <p:cNvSpPr txBox="1"/>
          <p:nvPr/>
        </p:nvSpPr>
        <p:spPr>
          <a:xfrm>
            <a:off x="2590800" y="6189311"/>
            <a:ext cx="4914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AE79-F17A-45F7-9E97-25A4DDFD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D9719-873E-4DF4-AB19-CC345461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A187-4E42-415A-B969-5FED667C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D645B-74E8-457F-AE71-FF0017F6AE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2200751"/>
            <a:ext cx="6672263" cy="3556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B7C22-D0C6-4043-BDD7-1A91D21D16FB}"/>
              </a:ext>
            </a:extLst>
          </p:cNvPr>
          <p:cNvSpPr txBox="1"/>
          <p:nvPr/>
        </p:nvSpPr>
        <p:spPr>
          <a:xfrm>
            <a:off x="1562098" y="5868930"/>
            <a:ext cx="632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4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5E73-A54B-49DB-97B0-98B85005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9B24D-5F04-4F36-B250-75EED22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5C3F8-852F-4C77-94C6-446989400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88" y="1735335"/>
            <a:ext cx="73914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E38FF-5DDC-440B-A9C7-B8533FF9E7DE}"/>
              </a:ext>
            </a:extLst>
          </p:cNvPr>
          <p:cNvSpPr txBox="1"/>
          <p:nvPr/>
        </p:nvSpPr>
        <p:spPr>
          <a:xfrm>
            <a:off x="1600200" y="2637872"/>
            <a:ext cx="598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E5606-9112-4A0F-8C8B-846920C7236E}"/>
              </a:ext>
            </a:extLst>
          </p:cNvPr>
          <p:cNvSpPr txBox="1"/>
          <p:nvPr/>
        </p:nvSpPr>
        <p:spPr>
          <a:xfrm>
            <a:off x="2057400" y="4784416"/>
            <a:ext cx="6288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48891-9CD1-4F10-B477-DD12C86BA278}"/>
              </a:ext>
            </a:extLst>
          </p:cNvPr>
          <p:cNvSpPr txBox="1"/>
          <p:nvPr/>
        </p:nvSpPr>
        <p:spPr>
          <a:xfrm>
            <a:off x="1383088" y="6139094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DAF18-D0E5-7B2E-AF5B-FDA4B3EA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336978"/>
            <a:ext cx="4163006" cy="714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96D97B-556E-1301-F362-41988312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6" y="3303757"/>
            <a:ext cx="862132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916-7ABB-4560-9BDC-D1CB9389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9E385-EDC9-4CA5-A8DF-7B327607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104D2-60E0-4EDC-90E5-06152E560B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649" y="1676400"/>
            <a:ext cx="6994701" cy="4081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E3A88-2575-4B91-9CA7-573EBB72137B}"/>
              </a:ext>
            </a:extLst>
          </p:cNvPr>
          <p:cNvSpPr txBox="1"/>
          <p:nvPr/>
        </p:nvSpPr>
        <p:spPr>
          <a:xfrm>
            <a:off x="2819400" y="58073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5985-754A-45CF-BD1A-D97F818F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8EF0-66B0-48CF-AEF4-4141A33A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DF019-C7CB-44ED-826A-C54639000C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06538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5C1AA-ABD1-4710-A14D-375B2A3F84DB}"/>
              </a:ext>
            </a:extLst>
          </p:cNvPr>
          <p:cNvSpPr txBox="1"/>
          <p:nvPr/>
        </p:nvSpPr>
        <p:spPr>
          <a:xfrm>
            <a:off x="2057916" y="6226175"/>
            <a:ext cx="5286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0550-E9FF-42B8-84DA-FF22CCBC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 Ý nghĩa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1930-9338-4677-9953-5FCE9697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3433"/>
            <a:ext cx="8229600" cy="46635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err="1"/>
              <a:t>Từ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phân</a:t>
            </a:r>
            <a:r>
              <a:rPr lang="en-US" sz="2800"/>
              <a:t> </a:t>
            </a:r>
            <a:r>
              <a:rPr lang="en-US" sz="2800" err="1"/>
              <a:t>tích</a:t>
            </a:r>
            <a:r>
              <a:rPr lang="en-US" sz="2800"/>
              <a:t> </a:t>
            </a: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như</a:t>
            </a:r>
            <a:r>
              <a:rPr lang="en-US" sz="2800"/>
              <a:t> </a:t>
            </a:r>
            <a:r>
              <a:rPr lang="en-US" sz="2800" i="1"/>
              <a:t>datetime, season, holiday, </a:t>
            </a:r>
            <a:r>
              <a:rPr lang="en-US" sz="2800" i="1" err="1"/>
              <a:t>workingday</a:t>
            </a:r>
            <a:r>
              <a:rPr lang="en-US" sz="2800" i="1"/>
              <a:t>, weather, temp, </a:t>
            </a:r>
            <a:r>
              <a:rPr lang="en-US" sz="2800" i="1" err="1"/>
              <a:t>atemp</a:t>
            </a:r>
            <a:r>
              <a:rPr lang="en-US" sz="2800" i="1"/>
              <a:t>, humidity, casual, registered </a:t>
            </a:r>
            <a:r>
              <a:rPr lang="en-US" sz="2800" err="1"/>
              <a:t>để</a:t>
            </a:r>
            <a:r>
              <a:rPr lang="en-US" sz="2800"/>
              <a:t> </a:t>
            </a:r>
            <a:r>
              <a:rPr lang="en-US" sz="2800" err="1"/>
              <a:t>dự</a:t>
            </a:r>
            <a:r>
              <a:rPr lang="en-US" sz="2800"/>
              <a:t> </a:t>
            </a:r>
            <a:r>
              <a:rPr lang="en-US" sz="2800" err="1"/>
              <a:t>đoán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lượng</a:t>
            </a:r>
            <a:r>
              <a:rPr lang="en-US" sz="2800"/>
              <a:t> </a:t>
            </a:r>
            <a:r>
              <a:rPr lang="en-US" sz="2800" err="1"/>
              <a:t>xe</a:t>
            </a:r>
            <a:r>
              <a:rPr lang="en-US" sz="2800"/>
              <a:t> </a:t>
            </a:r>
            <a:r>
              <a:rPr lang="en-US" sz="2800" err="1"/>
              <a:t>đạp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thuê</a:t>
            </a:r>
            <a:r>
              <a:rPr lang="en-US" sz="2800"/>
              <a:t> ở </a:t>
            </a:r>
            <a:r>
              <a:rPr lang="en-US" sz="2800" err="1"/>
              <a:t>cột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mục</a:t>
            </a:r>
            <a:r>
              <a:rPr lang="en-US" sz="2800"/>
              <a:t> </a:t>
            </a:r>
            <a:r>
              <a:rPr lang="en-US" sz="2800" err="1"/>
              <a:t>tiêu</a:t>
            </a:r>
            <a:r>
              <a:rPr lang="en-US" sz="2800"/>
              <a:t> </a:t>
            </a:r>
            <a:r>
              <a:rPr lang="en-US" sz="2800" err="1"/>
              <a:t>là</a:t>
            </a:r>
            <a:r>
              <a:rPr lang="en-US" sz="2800"/>
              <a:t> count.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A4CD-F1B2-61A3-C419-AE0D2812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161CA-4A30-9342-AE13-89499772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" y="4578703"/>
            <a:ext cx="8229600" cy="1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C824-AEA0-4B0A-BCA3-EF2DEBD0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F4257-9BB2-4468-8533-B3C4162F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D09DD-29B6-4E26-A02D-C0F3F931CBF0}"/>
              </a:ext>
            </a:extLst>
          </p:cNvPr>
          <p:cNvSpPr txBox="1"/>
          <p:nvPr/>
        </p:nvSpPr>
        <p:spPr>
          <a:xfrm>
            <a:off x="1409353" y="2423727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26C14-3971-4A3E-A0C0-246C184F2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175" y="2816151"/>
            <a:ext cx="584835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2B731-B446-4EFA-B38C-B5998226308B}"/>
              </a:ext>
            </a:extLst>
          </p:cNvPr>
          <p:cNvSpPr txBox="1"/>
          <p:nvPr/>
        </p:nvSpPr>
        <p:spPr>
          <a:xfrm>
            <a:off x="2514600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1229B-F9DF-7495-352E-EFCD0592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8" y="1398787"/>
            <a:ext cx="6210532" cy="9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DC9F-3368-4A7B-B2A3-EA09A2DD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32D7-30A5-45F5-8464-97648A0F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C42E9-313A-40D4-BF0C-A3CC58E199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16063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36D5A5-C844-444D-A484-A13244416014}"/>
              </a:ext>
            </a:extLst>
          </p:cNvPr>
          <p:cNvSpPr txBox="1"/>
          <p:nvPr/>
        </p:nvSpPr>
        <p:spPr>
          <a:xfrm>
            <a:off x="2362200" y="6191250"/>
            <a:ext cx="533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D11C-4126-4C2A-B695-5DBD1028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A2CB-9070-48A4-872C-13D24263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3BC3-AB57-4B65-898C-F0E937F5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3916-9D27-43F5-9CE9-318E0EDA6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543" y="2667000"/>
            <a:ext cx="6538913" cy="29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9AD1B-1938-45B1-A578-59808B64AB2E}"/>
              </a:ext>
            </a:extLst>
          </p:cNvPr>
          <p:cNvSpPr txBox="1"/>
          <p:nvPr/>
        </p:nvSpPr>
        <p:spPr>
          <a:xfrm>
            <a:off x="152399" y="5699095"/>
            <a:ext cx="883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KneighborsRegressor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BFCD-C59A-4DDB-B667-2141D23E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C95F-8D8F-4ECE-A9A3-BF3FE369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A36B-9E4D-4E91-BECF-646FD09938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892" y="1451801"/>
            <a:ext cx="4072198" cy="821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9D815-239A-455D-9E96-E2C9E0DC4238}"/>
              </a:ext>
            </a:extLst>
          </p:cNvPr>
          <p:cNvSpPr txBox="1"/>
          <p:nvPr/>
        </p:nvSpPr>
        <p:spPr>
          <a:xfrm>
            <a:off x="2033910" y="2226116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11053-3DBC-4F90-A73C-8F2E833AB7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08108" y="2635066"/>
            <a:ext cx="5023803" cy="3498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CF244-76E7-4A23-9AD6-111406D0B64A}"/>
              </a:ext>
            </a:extLst>
          </p:cNvPr>
          <p:cNvSpPr txBox="1"/>
          <p:nvPr/>
        </p:nvSpPr>
        <p:spPr>
          <a:xfrm>
            <a:off x="3189514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3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8344-49BB-4B34-B963-AE044D94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B525-CB72-4C7E-BB4E-9B814A6C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60B09-2134-4E29-835B-C4DE5B1172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44" y="1502229"/>
            <a:ext cx="4953309" cy="106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0E303-E8CF-4C7E-AA78-0F22C7CA0A88}"/>
              </a:ext>
            </a:extLst>
          </p:cNvPr>
          <p:cNvSpPr txBox="1"/>
          <p:nvPr/>
        </p:nvSpPr>
        <p:spPr>
          <a:xfrm>
            <a:off x="1981200" y="2593216"/>
            <a:ext cx="6019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31D1D-063F-48EE-830B-7FDA1DEBC3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2797" y="2969681"/>
            <a:ext cx="5836605" cy="3115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6FA88-2432-4268-82DB-4F16AFAED7AB}"/>
              </a:ext>
            </a:extLst>
          </p:cNvPr>
          <p:cNvSpPr txBox="1"/>
          <p:nvPr/>
        </p:nvSpPr>
        <p:spPr>
          <a:xfrm>
            <a:off x="2705099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3357-83FA-45B5-89F4-55C6E46E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6991-A207-4C04-8065-01FD9DE64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803BF-41B6-4AEB-A88A-A91FF40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BEFF9-489A-4457-8B91-271DF54DB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8287" y="2602865"/>
            <a:ext cx="6762750" cy="275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2CDAA-2EEF-4B5C-98C2-FD7AE9E22218}"/>
              </a:ext>
            </a:extLst>
          </p:cNvPr>
          <p:cNvSpPr txBox="1"/>
          <p:nvPr/>
        </p:nvSpPr>
        <p:spPr>
          <a:xfrm>
            <a:off x="600075" y="5429190"/>
            <a:ext cx="8639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BaggingRegressor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DA56-43DC-4377-978C-5B70EF3D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CFF8C-B3E9-49F0-9C75-8E514F6D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C10D9-B225-4057-82CE-D0F08777D4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629" y="1498217"/>
            <a:ext cx="4176945" cy="1059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AF16B-DCE4-4FB0-865E-3D7266F4A034}"/>
              </a:ext>
            </a:extLst>
          </p:cNvPr>
          <p:cNvSpPr txBox="1"/>
          <p:nvPr/>
        </p:nvSpPr>
        <p:spPr>
          <a:xfrm>
            <a:off x="2019299" y="2570797"/>
            <a:ext cx="5753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2F7A8-E2EC-45B3-BE97-3A089FDF3A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4728" y="2983799"/>
            <a:ext cx="4902241" cy="3188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8E674-311E-43C2-92BD-9179770E6B8A}"/>
              </a:ext>
            </a:extLst>
          </p:cNvPr>
          <p:cNvSpPr txBox="1"/>
          <p:nvPr/>
        </p:nvSpPr>
        <p:spPr>
          <a:xfrm>
            <a:off x="2705102" y="6172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AAB5-68E5-45E3-A0A8-33273608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1ED98-BE02-46F6-B963-9DD38EB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4C6E7-77A8-445C-B3BC-C2585A255A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09712"/>
            <a:ext cx="5129503" cy="831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09219-D9CF-4564-A846-B06AEF2F95B2}"/>
              </a:ext>
            </a:extLst>
          </p:cNvPr>
          <p:cNvSpPr txBox="1"/>
          <p:nvPr/>
        </p:nvSpPr>
        <p:spPr>
          <a:xfrm>
            <a:off x="1981200" y="2362232"/>
            <a:ext cx="563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F566E-097C-4C93-83C5-CE71F54691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6380" y="2762342"/>
            <a:ext cx="5867400" cy="3122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C8748-5785-4188-B12F-B22060A0AB32}"/>
              </a:ext>
            </a:extLst>
          </p:cNvPr>
          <p:cNvSpPr txBox="1"/>
          <p:nvPr/>
        </p:nvSpPr>
        <p:spPr>
          <a:xfrm>
            <a:off x="2394080" y="58848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518B-1373-4330-8773-FB917EB5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4F1A-D349-4FB2-B97C-F995B956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A5F3D-98D9-453A-9DB4-F03C5E82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72DDD-1280-4275-AAA0-775A41558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635885"/>
            <a:ext cx="6877050" cy="296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CAD5F-6AA0-48D8-AA23-4D383CB12852}"/>
              </a:ext>
            </a:extLst>
          </p:cNvPr>
          <p:cNvSpPr txBox="1"/>
          <p:nvPr/>
        </p:nvSpPr>
        <p:spPr>
          <a:xfrm>
            <a:off x="-85725" y="5713224"/>
            <a:ext cx="9191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8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6A2B-3D9E-4B25-BC8A-412D69FA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968A6-E522-4956-8103-74477323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D1203-47D9-4FAB-B1DB-2DE3B222C3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619" y="1483796"/>
            <a:ext cx="4248413" cy="845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8399A-114F-4206-AAA7-7582D26A6392}"/>
              </a:ext>
            </a:extLst>
          </p:cNvPr>
          <p:cNvSpPr txBox="1"/>
          <p:nvPr/>
        </p:nvSpPr>
        <p:spPr>
          <a:xfrm>
            <a:off x="1600200" y="2325697"/>
            <a:ext cx="769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C3109-2FD4-4B3F-AFE3-34482B6B7B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7844" y="2761491"/>
            <a:ext cx="5355962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897E4-9125-406F-92F7-B9136FCC89E1}"/>
              </a:ext>
            </a:extLst>
          </p:cNvPr>
          <p:cNvSpPr txBox="1"/>
          <p:nvPr/>
        </p:nvSpPr>
        <p:spPr>
          <a:xfrm>
            <a:off x="2409826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8254-2FEC-40A7-AF2E-B53FF204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6C4D0-F4DA-E834-D453-37409F51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76400"/>
            <a:ext cx="8496300" cy="533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 sz="2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ACECB-6B1A-7AB7-BA79-C7B0DBD8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</a:t>
            </a:fld>
            <a:endParaRPr lang="en-US" alt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5F02501-D8C5-4934-AA4A-3C65E12F8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99036"/>
              </p:ext>
            </p:extLst>
          </p:nvPr>
        </p:nvGraphicFramePr>
        <p:xfrm>
          <a:off x="419100" y="2404745"/>
          <a:ext cx="83058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287">
                  <a:extLst>
                    <a:ext uri="{9D8B030D-6E8A-4147-A177-3AD203B41FA5}">
                      <a16:colId xmlns:a16="http://schemas.microsoft.com/office/drawing/2014/main" val="3932415692"/>
                    </a:ext>
                  </a:extLst>
                </a:gridCol>
                <a:gridCol w="5226513">
                  <a:extLst>
                    <a:ext uri="{9D8B030D-6E8A-4147-A177-3AD203B41FA5}">
                      <a16:colId xmlns:a16="http://schemas.microsoft.com/office/drawing/2014/main" val="927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đặc trưng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91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dịnh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%m/%d/%Y %H:%M:%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hS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95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season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18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biết có phải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lễ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hay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71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workingday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gồm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lễ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14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4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24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đối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8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E98E-83F3-4944-8915-52690014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3A502-F476-4A06-AF97-2FD298FB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7B21D-6A23-463A-A2C0-4DD9E6486E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53" y="1447800"/>
            <a:ext cx="4958093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A8904-3CA5-4746-84BC-3E07CB79CD57}"/>
              </a:ext>
            </a:extLst>
          </p:cNvPr>
          <p:cNvSpPr txBox="1"/>
          <p:nvPr/>
        </p:nvSpPr>
        <p:spPr>
          <a:xfrm>
            <a:off x="1295399" y="242835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5C91-CB7A-41FB-BBEE-587DFBE3AE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0" y="2828468"/>
            <a:ext cx="5925504" cy="2990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2CDED-4E9B-4566-A962-6FA2FC95A0A7}"/>
              </a:ext>
            </a:extLst>
          </p:cNvPr>
          <p:cNvSpPr txBox="1"/>
          <p:nvPr/>
        </p:nvSpPr>
        <p:spPr>
          <a:xfrm>
            <a:off x="2362200" y="581864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8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844D-DBEB-4AC5-9A2E-45245A16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6CDDD-0FCB-4C98-B976-3B768329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94984-60EC-4883-AAA3-4A3195D4CD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850660"/>
            <a:ext cx="7334700" cy="2788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FC6D-AD66-4A0F-B5FA-A0C52CD42C73}"/>
              </a:ext>
            </a:extLst>
          </p:cNvPr>
          <p:cNvSpPr txBox="1"/>
          <p:nvPr/>
        </p:nvSpPr>
        <p:spPr>
          <a:xfrm>
            <a:off x="495300" y="1784790"/>
            <a:ext cx="815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95E03-C103-4F08-B905-361866E5CB4C}"/>
              </a:ext>
            </a:extLst>
          </p:cNvPr>
          <p:cNvSpPr txBox="1"/>
          <p:nvPr/>
        </p:nvSpPr>
        <p:spPr>
          <a:xfrm>
            <a:off x="9525" y="575670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BaggingRegressor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7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95D2-1017-4860-AD86-0F27BD0C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8B69-B61C-4A8A-9048-5E7945CD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FA594-BD75-41A1-9E6B-886A6E5EAC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488281"/>
            <a:ext cx="4443682" cy="1083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50E77-20F3-4872-8303-7D94CB795E37}"/>
              </a:ext>
            </a:extLst>
          </p:cNvPr>
          <p:cNvSpPr txBox="1"/>
          <p:nvPr/>
        </p:nvSpPr>
        <p:spPr>
          <a:xfrm>
            <a:off x="1718388" y="2597505"/>
            <a:ext cx="6581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D09FB-092E-4108-AA96-D04E283661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6987" y="3094264"/>
            <a:ext cx="4648200" cy="2989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89103-7961-4C31-9D7E-0B8A55C4A11D}"/>
              </a:ext>
            </a:extLst>
          </p:cNvPr>
          <p:cNvSpPr txBox="1"/>
          <p:nvPr/>
        </p:nvSpPr>
        <p:spPr>
          <a:xfrm>
            <a:off x="2605087" y="608339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9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522-26F9-491F-8F83-8032CDD7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3CC5-B1DB-43EB-B2F3-04D0404A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C40BC-E438-4F88-9120-E155CDDADC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227" y="1406129"/>
            <a:ext cx="5167630" cy="902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391FD-F875-416F-94F9-6A1C7417AC48}"/>
              </a:ext>
            </a:extLst>
          </p:cNvPr>
          <p:cNvSpPr txBox="1"/>
          <p:nvPr/>
        </p:nvSpPr>
        <p:spPr>
          <a:xfrm>
            <a:off x="983615" y="237093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EB5B4-73AD-4EC6-894B-71AE1F9F96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5760085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EA7AA-4C57-49C7-B12C-D4CBF29ABAEE}"/>
              </a:ext>
            </a:extLst>
          </p:cNvPr>
          <p:cNvSpPr txBox="1"/>
          <p:nvPr/>
        </p:nvSpPr>
        <p:spPr>
          <a:xfrm>
            <a:off x="2590800" y="59436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BE13-77CD-44A1-943E-876C9A1B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 b="1"/>
              <a:t>6. Đánh giá mô hình </a:t>
            </a:r>
            <a:br>
              <a:rPr lang="en-US" sz="2800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036D-F2E3-4537-BB8E-AE92DCC8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AF640-B32C-49C8-B817-D8CAD0BA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8EFF1-390A-46A1-B16B-502032D9469C}"/>
              </a:ext>
            </a:extLst>
          </p:cNvPr>
          <p:cNvSpPr txBox="1"/>
          <p:nvPr/>
        </p:nvSpPr>
        <p:spPr>
          <a:xfrm>
            <a:off x="533400" y="2133600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Hold-out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1/3. </a:t>
            </a:r>
            <a:endParaRPr 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A99F9-A563-41D1-987C-491C5455E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56565"/>
              </p:ext>
            </p:extLst>
          </p:nvPr>
        </p:nvGraphicFramePr>
        <p:xfrm>
          <a:off x="914399" y="2707282"/>
          <a:ext cx="7315201" cy="3606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5507">
                  <a:extLst>
                    <a:ext uri="{9D8B030D-6E8A-4147-A177-3AD203B41FA5}">
                      <a16:colId xmlns:a16="http://schemas.microsoft.com/office/drawing/2014/main" val="3001533124"/>
                    </a:ext>
                  </a:extLst>
                </a:gridCol>
                <a:gridCol w="1524914">
                  <a:extLst>
                    <a:ext uri="{9D8B030D-6E8A-4147-A177-3AD203B41FA5}">
                      <a16:colId xmlns:a16="http://schemas.microsoft.com/office/drawing/2014/main" val="2881541077"/>
                    </a:ext>
                  </a:extLst>
                </a:gridCol>
                <a:gridCol w="1224780">
                  <a:extLst>
                    <a:ext uri="{9D8B030D-6E8A-4147-A177-3AD203B41FA5}">
                      <a16:colId xmlns:a16="http://schemas.microsoft.com/office/drawing/2014/main" val="2137065354"/>
                    </a:ext>
                  </a:extLst>
                </a:gridCol>
              </a:tblGrid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1335088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12031.71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633378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19820.64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140.79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991201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2768.01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663233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1679.90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8250028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12251.95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7920539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19850.00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140.89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4955021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1836.58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5901054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1771.94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891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3EC9-696E-4F37-B275-765DE017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1937"/>
            <a:ext cx="7772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9C0-F688-447E-8FF8-33764D27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K-fold chia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C234-0131-4305-BA2A-55A412D0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54</a:t>
            </a:fld>
            <a:endParaRPr lang="en-US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ECAFF2-3860-472D-BE5D-D6A0EC115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29369"/>
              </p:ext>
            </p:extLst>
          </p:nvPr>
        </p:nvGraphicFramePr>
        <p:xfrm>
          <a:off x="952500" y="2541843"/>
          <a:ext cx="7239000" cy="3782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5801">
                  <a:extLst>
                    <a:ext uri="{9D8B030D-6E8A-4147-A177-3AD203B41FA5}">
                      <a16:colId xmlns:a16="http://schemas.microsoft.com/office/drawing/2014/main" val="1697497797"/>
                    </a:ext>
                  </a:extLst>
                </a:gridCol>
                <a:gridCol w="1510221">
                  <a:extLst>
                    <a:ext uri="{9D8B030D-6E8A-4147-A177-3AD203B41FA5}">
                      <a16:colId xmlns:a16="http://schemas.microsoft.com/office/drawing/2014/main" val="1694827122"/>
                    </a:ext>
                  </a:extLst>
                </a:gridCol>
                <a:gridCol w="1212978">
                  <a:extLst>
                    <a:ext uri="{9D8B030D-6E8A-4147-A177-3AD203B41FA5}">
                      <a16:colId xmlns:a16="http://schemas.microsoft.com/office/drawing/2014/main" val="3520352801"/>
                    </a:ext>
                  </a:extLst>
                </a:gridCol>
              </a:tblGrid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919702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11310.67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6693858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20083.26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42145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2680.10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264072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1592.16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298334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11456.64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106.98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281560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20088.30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431038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1837.31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891031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1642.10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40.49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20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0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7EF9-DF7E-4379-B856-3DBC7AB1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4080-D74B-4997-B5FF-26EEE0B8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52600"/>
            <a:ext cx="86106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Sau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hay K-fold.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chênh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.  </a:t>
            </a:r>
            <a:endParaRPr lang="en-US" sz="24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48235-820D-4D1E-A468-4A0263C1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83D-FEDF-4157-8911-B68A610BBE0C}"/>
              </a:ext>
            </a:extLst>
          </p:cNvPr>
          <p:cNvSpPr txBox="1"/>
          <p:nvPr/>
        </p:nvSpPr>
        <p:spPr>
          <a:xfrm>
            <a:off x="533400" y="3887093"/>
            <a:ext cx="83058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K-fold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Hold-out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Bagging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Bagging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8828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3294-3127-4859-A434-76F72849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64C8-E55D-4433-B2D0-D37886FE3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1657"/>
            <a:ext cx="8229600" cy="4691062"/>
          </a:xfrm>
        </p:spPr>
        <p:txBody>
          <a:bodyPr/>
          <a:lstStyle/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err="1"/>
              <a:t>Kết</a:t>
            </a:r>
            <a:r>
              <a:rPr lang="en-US" b="1"/>
              <a:t> </a:t>
            </a:r>
            <a:r>
              <a:rPr lang="en-US" b="1" err="1"/>
              <a:t>luận</a:t>
            </a:r>
            <a:r>
              <a:rPr lang="en-US" b="1"/>
              <a:t>: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</a:t>
            </a:r>
            <a:r>
              <a:rPr lang="en-US" err="1"/>
              <a:t>tôi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chạy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RandomForestRegressor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Bagging </a:t>
            </a:r>
            <a:r>
              <a:rPr lang="en-US" err="1"/>
              <a:t>RandomForestRegressor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MSE </a:t>
            </a:r>
            <a:r>
              <a:rPr lang="en-US" err="1"/>
              <a:t>là</a:t>
            </a:r>
            <a:r>
              <a:rPr lang="en-US"/>
              <a:t> 1584.75 </a:t>
            </a:r>
            <a:r>
              <a:rPr lang="en-US" err="1"/>
              <a:t>và</a:t>
            </a:r>
            <a:r>
              <a:rPr lang="en-US"/>
              <a:t> 1642.10,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RMSE </a:t>
            </a:r>
            <a:r>
              <a:rPr lang="en-US" err="1"/>
              <a:t>là</a:t>
            </a:r>
            <a:r>
              <a:rPr lang="en-US"/>
              <a:t> 39.74 </a:t>
            </a:r>
            <a:r>
              <a:rPr lang="en-US" err="1"/>
              <a:t>và</a:t>
            </a:r>
            <a:r>
              <a:rPr lang="en-US"/>
              <a:t> 40.49.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C89A1-AEA7-469B-9725-B6B2589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7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A0F6-5081-635B-1DA3-E0500F1D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7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645F1-6D1B-B561-FE01-604621DA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5" name="Content Placeholder 4" descr="A screenshot of a data&#10;&#10;Description automatically generated">
            <a:extLst>
              <a:ext uri="{FF2B5EF4-FFF2-40B4-BE49-F238E27FC236}">
                <a16:creationId xmlns:a16="http://schemas.microsoft.com/office/drawing/2014/main" id="{B55F32B6-6E55-E934-6EC3-EBC0F6778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38225"/>
            <a:ext cx="7413443" cy="4364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1D6B3-3C0A-077B-ACFE-BA1EAFBD477D}"/>
              </a:ext>
            </a:extLst>
          </p:cNvPr>
          <p:cNvSpPr txBox="1"/>
          <p:nvPr/>
        </p:nvSpPr>
        <p:spPr>
          <a:xfrm>
            <a:off x="1143000" y="5943600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 quả áp dụng mô hình RandomForestRegressor vào tập dữ liệu thực tế</a:t>
            </a:r>
          </a:p>
        </p:txBody>
      </p:sp>
    </p:spTree>
    <p:extLst>
      <p:ext uri="{BB962C8B-B14F-4D97-AF65-F5344CB8AC3E}">
        <p14:creationId xmlns:p14="http://schemas.microsoft.com/office/powerpoint/2010/main" val="7585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328B-E368-4554-9801-4D8D23C2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Kết luận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99468-21E9-4B98-A345-FFA0961C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8229600" cy="5280025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b="1" err="1"/>
              <a:t>Hướng</a:t>
            </a:r>
            <a:r>
              <a:rPr lang="en-US" sz="2400" b="1"/>
              <a:t> </a:t>
            </a:r>
            <a:r>
              <a:rPr lang="en-US" sz="2400" b="1" err="1"/>
              <a:t>phát</a:t>
            </a:r>
            <a:r>
              <a:rPr lang="en-US" sz="2400" b="1"/>
              <a:t> </a:t>
            </a:r>
            <a:r>
              <a:rPr lang="en-US" sz="2400" b="1" err="1"/>
              <a:t>triển</a:t>
            </a:r>
            <a:r>
              <a:rPr lang="en-US" sz="2400" b="1"/>
              <a:t>: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Thu </a:t>
            </a:r>
            <a:r>
              <a:rPr lang="en-US" sz="2400" err="1"/>
              <a:t>thập</a:t>
            </a:r>
            <a:r>
              <a:rPr lang="en-US" sz="2400"/>
              <a:t> </a:t>
            </a:r>
            <a:r>
              <a:rPr lang="en-US" sz="2400" err="1"/>
              <a:t>thêm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cách</a:t>
            </a:r>
            <a:r>
              <a:rPr lang="en-US" sz="2400"/>
              <a:t> </a:t>
            </a:r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lý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giải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hiện</a:t>
            </a:r>
            <a:r>
              <a:rPr lang="en-US" sz="2400"/>
              <a:t> </a:t>
            </a:r>
            <a:r>
              <a:rPr lang="en-US" sz="2400" err="1"/>
              <a:t>tại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hướng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đề</a:t>
            </a:r>
            <a:r>
              <a:rPr lang="en-US" sz="2400"/>
              <a:t> </a:t>
            </a:r>
            <a:r>
              <a:rPr lang="en-US" sz="2400" err="1"/>
              <a:t>tài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như</a:t>
            </a:r>
            <a:r>
              <a:rPr lang="en-US" sz="2400"/>
              <a:t>: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ảnh</a:t>
            </a:r>
            <a:r>
              <a:rPr lang="en-US" sz="2400"/>
              <a:t> </a:t>
            </a:r>
            <a:r>
              <a:rPr lang="en-US" sz="2400" err="1"/>
              <a:t>hưởng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,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hành</a:t>
            </a:r>
            <a:r>
              <a:rPr lang="en-US" sz="2400"/>
              <a:t> vi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nhóm</a:t>
            </a:r>
            <a:r>
              <a:rPr lang="en-US" sz="2400"/>
              <a:t> </a:t>
            </a:r>
            <a:r>
              <a:rPr lang="en-US" sz="2400" err="1"/>
              <a:t>khách</a:t>
            </a:r>
            <a:r>
              <a:rPr lang="en-US" sz="2400"/>
              <a:t> </a:t>
            </a:r>
            <a:r>
              <a:rPr lang="en-US" sz="2400" err="1"/>
              <a:t>hàng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nhau</a:t>
            </a:r>
            <a:r>
              <a:rPr lang="en-US" sz="2400"/>
              <a:t>, So </a:t>
            </a:r>
            <a:r>
              <a:rPr lang="en-US" sz="2400" err="1"/>
              <a:t>sánh</a:t>
            </a:r>
            <a:r>
              <a:rPr lang="en-US" sz="2400"/>
              <a:t> </a:t>
            </a:r>
            <a:r>
              <a:rPr lang="en-US" sz="2400" err="1"/>
              <a:t>lượng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giữa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mùa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biệt</a:t>
            </a:r>
            <a:r>
              <a:rPr lang="en-US" sz="2400"/>
              <a:t> (</a:t>
            </a:r>
            <a:r>
              <a:rPr lang="en-US" sz="2400" err="1"/>
              <a:t>ngày</a:t>
            </a:r>
            <a:r>
              <a:rPr lang="en-US" sz="2400"/>
              <a:t> </a:t>
            </a:r>
            <a:r>
              <a:rPr lang="en-US" sz="2400" err="1"/>
              <a:t>lễ</a:t>
            </a:r>
            <a:r>
              <a:rPr lang="en-US" sz="2400"/>
              <a:t>, </a:t>
            </a:r>
            <a:r>
              <a:rPr lang="en-US" sz="2400" err="1"/>
              <a:t>cuối</a:t>
            </a:r>
            <a:r>
              <a:rPr lang="en-US" sz="2400"/>
              <a:t> </a:t>
            </a:r>
            <a:r>
              <a:rPr lang="en-US" sz="2400" err="1"/>
              <a:t>tuần</a:t>
            </a:r>
            <a:r>
              <a:rPr lang="en-US" sz="2400"/>
              <a:t>).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D65E8-24A2-474C-BB07-4B9616ED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4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8254-2FEC-40A7-AF2E-B53FF204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3CB93FD-EBE7-4D61-B6A2-DF356CD58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52664"/>
              </p:ext>
            </p:extLst>
          </p:nvPr>
        </p:nvGraphicFramePr>
        <p:xfrm>
          <a:off x="597159" y="2590800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82234327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07725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2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windspeed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gió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67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7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registered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vụ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80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đạp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4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(1-12)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87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(2011-2012)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1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(0-23)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19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weekday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4262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8FA6-D8F8-7E73-1C64-F75D64F0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2490" y="6269750"/>
            <a:ext cx="2133600" cy="554038"/>
          </a:xfrm>
        </p:spPr>
        <p:txBody>
          <a:bodyPr/>
          <a:lstStyle/>
          <a:p>
            <a:fld id="{0F4F63AB-74FF-4D4D-9C96-7E67E70BF8FF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364E1-9CF7-38C3-27C1-E1FFCA6D34F5}"/>
              </a:ext>
            </a:extLst>
          </p:cNvPr>
          <p:cNvSpPr txBox="1">
            <a:spLocks/>
          </p:cNvSpPr>
          <p:nvPr/>
        </p:nvSpPr>
        <p:spPr bwMode="auto">
          <a:xfrm>
            <a:off x="228600" y="1676400"/>
            <a:ext cx="8496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6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lnSpc>
                <a:spcPct val="150000"/>
              </a:lnSpc>
              <a:buFontTx/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039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79781-E238-4B1E-A03D-3EAB2C08770B}"/>
              </a:ext>
            </a:extLst>
          </p:cNvPr>
          <p:cNvSpPr/>
          <p:nvPr/>
        </p:nvSpPr>
        <p:spPr>
          <a:xfrm>
            <a:off x="-235658" y="2459504"/>
            <a:ext cx="961531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you</a:t>
            </a:r>
          </a:p>
          <a:p>
            <a:pPr algn="ctr"/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for Listening</a:t>
            </a:r>
            <a:endParaRPr lang="en-US" sz="6000" b="0" cap="none" spc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8AA8-EA3F-B283-F865-C2A18BC5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620F-4A1A-4D3D-826C-A213203A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BE56-8B3C-4DED-8CB7-0048F804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44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7989F-4404-465C-B6A9-CB69B25A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AF9FB5-EEB2-459F-A1D9-5072A30C55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41379"/>
            <a:ext cx="6553200" cy="388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627BA-FE7A-4758-8EA8-1195C3690D2F}"/>
              </a:ext>
            </a:extLst>
          </p:cNvPr>
          <p:cNvSpPr txBox="1"/>
          <p:nvPr/>
        </p:nvSpPr>
        <p:spPr>
          <a:xfrm>
            <a:off x="2438401" y="6022975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0842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FBE3-8DE0-4338-924D-31B16E9C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</a:t>
            </a:r>
            <a:r>
              <a:rPr lang="en-US" sz="3200" err="1"/>
              <a:t>Phân</a:t>
            </a:r>
            <a:r>
              <a:rPr lang="en-US" sz="3200"/>
              <a:t> </a:t>
            </a:r>
            <a:r>
              <a:rPr lang="en-US" sz="3200" err="1"/>
              <a:t>tích</a:t>
            </a:r>
            <a:r>
              <a:rPr lang="en-US" sz="3200"/>
              <a:t> </a:t>
            </a:r>
            <a:r>
              <a:rPr lang="en-US" sz="3200" err="1"/>
              <a:t>dữ</a:t>
            </a:r>
            <a:r>
              <a:rPr lang="en-US" sz="3200"/>
              <a:t> </a:t>
            </a:r>
            <a:r>
              <a:rPr lang="en-US" sz="3200" err="1"/>
              <a:t>liệu</a:t>
            </a:r>
            <a:r>
              <a:rPr lang="en-US" sz="3200"/>
              <a:t> </a:t>
            </a:r>
            <a:r>
              <a:rPr lang="en-US" sz="3200" err="1"/>
              <a:t>và</a:t>
            </a:r>
            <a:r>
              <a:rPr lang="en-US" sz="3200"/>
              <a:t> </a:t>
            </a:r>
            <a:r>
              <a:rPr lang="en-US" sz="3200" err="1"/>
              <a:t>lựa</a:t>
            </a:r>
            <a:r>
              <a:rPr lang="en-US" sz="3200"/>
              <a:t> </a:t>
            </a:r>
            <a:r>
              <a:rPr lang="en-US" sz="3200" err="1"/>
              <a:t>chọn</a:t>
            </a:r>
            <a:r>
              <a:rPr lang="en-US" sz="3200"/>
              <a:t> </a:t>
            </a:r>
            <a:r>
              <a:rPr lang="en-US" sz="3200" err="1"/>
              <a:t>mô</a:t>
            </a:r>
            <a:r>
              <a:rPr lang="en-US" sz="3200"/>
              <a:t> </a:t>
            </a:r>
            <a:r>
              <a:rPr lang="en-US" sz="3200" err="1"/>
              <a:t>hình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F123-9CEE-44DE-95D3-5DB0E09E6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31132"/>
            <a:ext cx="8229600" cy="5198268"/>
          </a:xfrm>
        </p:spPr>
        <p:txBody>
          <a:bodyPr/>
          <a:lstStyle/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3735B-A16C-4F9D-8E68-1269236A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434C6E-D07D-457A-A408-52384E85A6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603598"/>
            <a:ext cx="2734647" cy="426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594DD-9FDB-4744-AA72-AC47F2073DD2}"/>
              </a:ext>
            </a:extLst>
          </p:cNvPr>
          <p:cNvSpPr txBox="1"/>
          <p:nvPr/>
        </p:nvSpPr>
        <p:spPr>
          <a:xfrm>
            <a:off x="1885950" y="6050044"/>
            <a:ext cx="537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05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0A2E09F-24C9-EF7E-945C-5FBE00489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603598"/>
            <a:ext cx="259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3845-2194-4EA2-8328-A7E17021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9A081-AA4F-474E-B5EC-4C8696CC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5326"/>
            <a:ext cx="8229600" cy="4691062"/>
          </a:xfrm>
        </p:spPr>
        <p:txBody>
          <a:bodyPr/>
          <a:lstStyle/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569B3-1AC5-420C-B6E2-70A1901C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699DA4-8B5B-4967-AA5B-663F276888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71650"/>
            <a:ext cx="7086600" cy="4253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FD523F-1AAC-44F5-8E03-00AAF6F2AD0A}"/>
              </a:ext>
            </a:extLst>
          </p:cNvPr>
          <p:cNvSpPr txBox="1"/>
          <p:nvPr/>
        </p:nvSpPr>
        <p:spPr>
          <a:xfrm>
            <a:off x="2590800" y="60248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6022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2056</Words>
  <Application>Microsoft Office PowerPoint</Application>
  <PresentationFormat>On-screen Show (4:3)</PresentationFormat>
  <Paragraphs>337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Algerian</vt:lpstr>
      <vt:lpstr>Arial</vt:lpstr>
      <vt:lpstr>Calibri</vt:lpstr>
      <vt:lpstr>Times New Roman</vt:lpstr>
      <vt:lpstr>Default Design</vt:lpstr>
      <vt:lpstr>Đề tài    XÂY DỰNG MÔ HÌNH­­ MÁY HỌC ĐỂ DỰ ĐOÁN SỐ LƯỢNG XE ĐẠP ĐƯỢC THUÊ   </vt:lpstr>
      <vt:lpstr>Nội Dung</vt:lpstr>
      <vt:lpstr>1. Mô tả dữ liệu</vt:lpstr>
      <vt:lpstr>2. Ý nghĩa dữ liệu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PowerPoint Presentation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6. Đánh giá mô hình  </vt:lpstr>
      <vt:lpstr>6. Đánh giá mô hình</vt:lpstr>
      <vt:lpstr>6. Đánh giá mô hình</vt:lpstr>
      <vt:lpstr>7. Kết luận và hướng phát triển</vt:lpstr>
      <vt:lpstr>7. Kết luận và hướng phát triển</vt:lpstr>
      <vt:lpstr>7. Kết luận và hướng phát triển</vt:lpstr>
      <vt:lpstr>PowerPoint Presentation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Việt Nguyễn</cp:lastModifiedBy>
  <cp:revision>177</cp:revision>
  <dcterms:created xsi:type="dcterms:W3CDTF">2008-08-06T06:37:20Z</dcterms:created>
  <dcterms:modified xsi:type="dcterms:W3CDTF">2024-04-11T00:44:39Z</dcterms:modified>
</cp:coreProperties>
</file>